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76" r:id="rId2"/>
    <p:sldId id="265" r:id="rId3"/>
    <p:sldId id="294" r:id="rId4"/>
    <p:sldId id="292" r:id="rId5"/>
    <p:sldId id="300" r:id="rId6"/>
    <p:sldId id="302" r:id="rId7"/>
    <p:sldId id="299" r:id="rId8"/>
    <p:sldId id="301" r:id="rId9"/>
    <p:sldId id="303" r:id="rId10"/>
    <p:sldId id="293" r:id="rId11"/>
    <p:sldId id="320" r:id="rId12"/>
    <p:sldId id="319" r:id="rId13"/>
    <p:sldId id="311" r:id="rId14"/>
    <p:sldId id="291" r:id="rId15"/>
    <p:sldId id="305" r:id="rId16"/>
    <p:sldId id="306" r:id="rId17"/>
    <p:sldId id="307" r:id="rId18"/>
    <p:sldId id="313" r:id="rId19"/>
    <p:sldId id="318" r:id="rId20"/>
    <p:sldId id="314" r:id="rId21"/>
    <p:sldId id="315" r:id="rId22"/>
    <p:sldId id="316" r:id="rId23"/>
    <p:sldId id="317" r:id="rId24"/>
    <p:sldId id="295" r:id="rId25"/>
    <p:sldId id="308" r:id="rId26"/>
    <p:sldId id="312" r:id="rId27"/>
    <p:sldId id="304" r:id="rId28"/>
    <p:sldId id="309" r:id="rId29"/>
    <p:sldId id="298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262" r:id="rId45"/>
    <p:sldId id="296" r:id="rId46"/>
    <p:sldId id="336" r:id="rId47"/>
    <p:sldId id="335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3"/>
    <p:restoredTop sz="95510"/>
  </p:normalViewPr>
  <p:slideViewPr>
    <p:cSldViewPr snapToGrid="0" snapToObjects="1">
      <p:cViewPr varScale="1">
        <p:scale>
          <a:sx n="133" d="100"/>
          <a:sy n="133" d="100"/>
        </p:scale>
        <p:origin x="22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462B-154F-E647-9BF2-E8B82EB7C5D0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8FADC-8B32-954C-A7FB-3FCC51565C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9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0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75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82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71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696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468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001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415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17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824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84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371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99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74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44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415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488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077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0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143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32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307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444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83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706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931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9800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000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86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8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46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645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069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7481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8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43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437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44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33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6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6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0124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26F9B-459D-194E-B946-1802B21E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C1D20-4707-2B46-A827-63BE4FF14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50E51D-D613-CA41-9935-FFCFD884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2E2F-D156-BE48-842B-9FD32FE71F0F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3CA7E-F1AF-5B41-A807-AB7AF78F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98A76B-0B5E-3840-BEF4-E0E8DEB8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C4AB1-81EB-C145-A170-C3ADBEB560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95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38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9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75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8530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6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5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292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7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664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8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2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40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8675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816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</a:rPr>
              <a:t>第三章 </a:t>
            </a:r>
            <a:r>
              <a:rPr kumimoji="1" lang="en-US" altLang="zh-CN" sz="6000" dirty="0">
                <a:solidFill>
                  <a:schemeClr val="bg1"/>
                </a:solidFill>
              </a:rPr>
              <a:t>Yarn</a:t>
            </a:r>
            <a:r>
              <a:rPr kumimoji="1" lang="zh-CN" altLang="en-US" sz="6000" dirty="0">
                <a:solidFill>
                  <a:schemeClr val="bg1"/>
                </a:solidFill>
              </a:rPr>
              <a:t>资源管理</a:t>
            </a:r>
            <a:endParaRPr sz="5866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515059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598460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的基本架构</a:t>
              </a:r>
              <a:endParaRPr lang="en-US" altLang="zh-CN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2F2B1A7-5FA5-7B46-8538-B3198ED3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52" y="2677074"/>
            <a:ext cx="6862499" cy="20232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85E9E-1887-9D46-95D1-A5FEFFE71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52" y="4723521"/>
            <a:ext cx="6862499" cy="1502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65A4475-08BC-D44A-83E1-032BB4E689B7}"/>
              </a:ext>
            </a:extLst>
          </p:cNvPr>
          <p:cNvSpPr txBox="1"/>
          <p:nvPr/>
        </p:nvSpPr>
        <p:spPr>
          <a:xfrm>
            <a:off x="1919553" y="1840458"/>
            <a:ext cx="595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架构设计思路：将原来的</a:t>
            </a:r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三大功能拆分。</a:t>
            </a:r>
          </a:p>
        </p:txBody>
      </p:sp>
    </p:spTree>
    <p:extLst>
      <p:ext uri="{BB962C8B-B14F-4D97-AF65-F5344CB8AC3E}">
        <p14:creationId xmlns:p14="http://schemas.microsoft.com/office/powerpoint/2010/main" val="4078323946"/>
      </p:ext>
    </p:extLst>
  </p:cSld>
  <p:clrMapOvr>
    <a:masterClrMapping/>
  </p:clrMapOvr>
  <p:transition spd="med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的基本架构</a:t>
              </a:r>
              <a:endParaRPr lang="en-US" altLang="zh-CN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65A4475-08BC-D44A-83E1-032BB4E689B7}"/>
              </a:ext>
            </a:extLst>
          </p:cNvPr>
          <p:cNvSpPr txBox="1"/>
          <p:nvPr/>
        </p:nvSpPr>
        <p:spPr>
          <a:xfrm>
            <a:off x="672374" y="1830833"/>
            <a:ext cx="92726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zh-CN" dirty="0">
                <a:solidFill>
                  <a:schemeClr val="bg1"/>
                </a:solidFill>
              </a:rPr>
              <a:t>MapReduce1.0</a:t>
            </a:r>
            <a:r>
              <a:rPr lang="zh-CN" altLang="en-US" dirty="0">
                <a:solidFill>
                  <a:schemeClr val="bg1"/>
                </a:solidFill>
              </a:rPr>
              <a:t>既是一个计算框架，也是一个资源管理调度框架</a:t>
            </a:r>
          </a:p>
          <a:p>
            <a:pPr latinLnBrk="1"/>
            <a:r>
              <a:rPr lang="en-US" altLang="zh-CN" dirty="0">
                <a:solidFill>
                  <a:schemeClr val="bg1"/>
                </a:solidFill>
              </a:rPr>
              <a:t>Hadoop2.0</a:t>
            </a:r>
            <a:r>
              <a:rPr lang="zh-CN" altLang="en-US" dirty="0">
                <a:solidFill>
                  <a:schemeClr val="bg1"/>
                </a:solidFill>
              </a:rPr>
              <a:t>以后，</a:t>
            </a:r>
            <a:r>
              <a:rPr lang="en-US" altLang="zh-CN" dirty="0">
                <a:solidFill>
                  <a:schemeClr val="bg1"/>
                </a:solidFill>
              </a:rPr>
              <a:t>MapReduce1.0</a:t>
            </a:r>
            <a:r>
              <a:rPr lang="zh-CN" altLang="en-US" dirty="0">
                <a:solidFill>
                  <a:schemeClr val="bg1"/>
                </a:solidFill>
              </a:rPr>
              <a:t>中的资源管理调度功能，被单独分离出来形成了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1"/>
            <a:endParaRPr lang="en-US" altLang="zh-CN" dirty="0">
              <a:solidFill>
                <a:schemeClr val="bg1"/>
              </a:solidFill>
            </a:endParaRPr>
          </a:p>
          <a:p>
            <a:pPr latinLnBrk="1"/>
            <a:endParaRPr lang="en-US" altLang="zh-CN" dirty="0">
              <a:solidFill>
                <a:schemeClr val="bg1"/>
              </a:solidFill>
            </a:endParaRPr>
          </a:p>
          <a:p>
            <a:pPr latinLnBrk="1"/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是一个纯粹的资源管理调度框架，而不是一个计算框架。</a:t>
            </a:r>
          </a:p>
          <a:p>
            <a:pPr latinLnBrk="1"/>
            <a:r>
              <a:rPr lang="zh-CN" altLang="en-US" dirty="0">
                <a:solidFill>
                  <a:schemeClr val="bg1"/>
                </a:solidFill>
              </a:rPr>
              <a:t>剥离了资源管理调度功能的</a:t>
            </a:r>
            <a:r>
              <a:rPr lang="en-US" altLang="zh-CN" dirty="0">
                <a:solidFill>
                  <a:schemeClr val="bg1"/>
                </a:solidFill>
              </a:rPr>
              <a:t>MapReduce </a:t>
            </a:r>
            <a:r>
              <a:rPr lang="zh-CN" altLang="en-US" dirty="0">
                <a:solidFill>
                  <a:schemeClr val="bg1"/>
                </a:solidFill>
              </a:rPr>
              <a:t>框架就变成了</a:t>
            </a:r>
            <a:r>
              <a:rPr lang="en-US" altLang="zh-CN" dirty="0">
                <a:solidFill>
                  <a:schemeClr val="bg1"/>
                </a:solidFill>
              </a:rPr>
              <a:t>MapReduce2.0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1"/>
            <a:r>
              <a:rPr lang="zh-CN" altLang="en-US" dirty="0">
                <a:solidFill>
                  <a:schemeClr val="bg1"/>
                </a:solidFill>
              </a:rPr>
              <a:t>它是运行在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之上的一个纯粹的计算框架，不再自己负责资源调度管理服务，</a:t>
            </a:r>
            <a:endParaRPr lang="en-US" altLang="zh-CN" dirty="0">
              <a:solidFill>
                <a:schemeClr val="bg1"/>
              </a:solidFill>
            </a:endParaRPr>
          </a:p>
          <a:p>
            <a:pPr latinLnBrk="1"/>
            <a:r>
              <a:rPr lang="zh-CN" altLang="en-US" dirty="0">
                <a:solidFill>
                  <a:schemeClr val="bg1"/>
                </a:solidFill>
              </a:rPr>
              <a:t>而是由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为其提供资源管理调度服务。</a:t>
            </a:r>
          </a:p>
        </p:txBody>
      </p:sp>
    </p:spTree>
    <p:extLst>
      <p:ext uri="{BB962C8B-B14F-4D97-AF65-F5344CB8AC3E}">
        <p14:creationId xmlns:p14="http://schemas.microsoft.com/office/powerpoint/2010/main" val="3897713048"/>
      </p:ext>
    </p:extLst>
  </p:cSld>
  <p:clrMapOvr>
    <a:masterClrMapping/>
  </p:clrMapOvr>
  <p:transition spd="med"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的基本架构</a:t>
              </a:r>
              <a:endParaRPr lang="en-US" altLang="zh-CN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图片包含 文字, 地图&#10;&#10;描述已自动生成">
            <a:extLst>
              <a:ext uri="{FF2B5EF4-FFF2-40B4-BE49-F238E27FC236}">
                <a16:creationId xmlns:a16="http://schemas.microsoft.com/office/drawing/2014/main" id="{28B5D672-92F4-E747-A75F-E4F7CD0660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17510" y="1433688"/>
            <a:ext cx="8190215" cy="508845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FC59969-1D8A-8D48-B6FE-7C73CA33335F}"/>
              </a:ext>
            </a:extLst>
          </p:cNvPr>
          <p:cNvSpPr/>
          <p:nvPr/>
        </p:nvSpPr>
        <p:spPr>
          <a:xfrm>
            <a:off x="5837895" y="17679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资源请求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CADD9F-3AE0-774A-8F38-1AE1E9858704}"/>
              </a:ext>
            </a:extLst>
          </p:cNvPr>
          <p:cNvSpPr/>
          <p:nvPr/>
        </p:nvSpPr>
        <p:spPr>
          <a:xfrm>
            <a:off x="6191020" y="25524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状态返回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6F18CF-B828-1844-987B-90D42F177D71}"/>
              </a:ext>
            </a:extLst>
          </p:cNvPr>
          <p:cNvSpPr/>
          <p:nvPr/>
        </p:nvSpPr>
        <p:spPr>
          <a:xfrm>
            <a:off x="3166733" y="184259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App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submit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68658"/>
      </p:ext>
    </p:extLst>
  </p:cSld>
  <p:clrMapOvr>
    <a:masterClrMapping/>
  </p:clrMapOvr>
  <p:transition spd="med" advClick="0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第二节 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Yarn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任务调度和资源管理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的各项组件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的任务调度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的资源管理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87399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基本组件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28A73F2-6C31-0F4A-A38E-BE69DCEA364C}"/>
              </a:ext>
            </a:extLst>
          </p:cNvPr>
          <p:cNvSpPr txBox="1"/>
          <p:nvPr/>
        </p:nvSpPr>
        <p:spPr>
          <a:xfrm>
            <a:off x="814175" y="2090057"/>
            <a:ext cx="93666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整个集群只有一个，负责集群资源的统一管理和调度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具体功能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处理客户端请求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启动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监控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监控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资源分配与调度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中，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负责集群中所有资源的统一管理和分配，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它接收来自各个节点（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）的资源汇报信息，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并把这些信息按照一定的策略分配给各个应用程序（实际上是</a:t>
            </a:r>
            <a:r>
              <a:rPr lang="en-US" altLang="zh-CN" dirty="0" err="1">
                <a:solidFill>
                  <a:schemeClr val="bg1"/>
                </a:solidFill>
              </a:rPr>
              <a:t>ApplicationManager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RM</a:t>
            </a:r>
            <a:r>
              <a:rPr lang="zh-CN" altLang="en-US" dirty="0">
                <a:solidFill>
                  <a:schemeClr val="bg1"/>
                </a:solidFill>
              </a:rPr>
              <a:t>与每个节点的</a:t>
            </a:r>
            <a:r>
              <a:rPr lang="en-US" altLang="zh-CN" dirty="0" err="1">
                <a:solidFill>
                  <a:schemeClr val="bg1"/>
                </a:solidFill>
              </a:rPr>
              <a:t>NodeManagers</a:t>
            </a:r>
            <a:r>
              <a:rPr lang="en-US" altLang="zh-CN" dirty="0">
                <a:solidFill>
                  <a:schemeClr val="bg1"/>
                </a:solidFill>
              </a:rPr>
              <a:t> (NMs)</a:t>
            </a:r>
            <a:r>
              <a:rPr lang="zh-CN" altLang="en-US" dirty="0">
                <a:solidFill>
                  <a:schemeClr val="bg1"/>
                </a:solidFill>
              </a:rPr>
              <a:t>和每个应用的</a:t>
            </a:r>
            <a:r>
              <a:rPr lang="en-US" altLang="zh-CN" dirty="0" err="1">
                <a:solidFill>
                  <a:schemeClr val="bg1"/>
                </a:solidFill>
              </a:rPr>
              <a:t>ApplicationMasters</a:t>
            </a:r>
            <a:r>
              <a:rPr lang="en-US" altLang="zh-CN" dirty="0">
                <a:solidFill>
                  <a:schemeClr val="bg1"/>
                </a:solidFill>
              </a:rPr>
              <a:t> (AMs)</a:t>
            </a:r>
            <a:r>
              <a:rPr lang="zh-CN" altLang="en-US" dirty="0">
                <a:solidFill>
                  <a:schemeClr val="bg1"/>
                </a:solidFill>
              </a:rPr>
              <a:t>一起工作。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  </a:t>
            </a:r>
            <a:r>
              <a:rPr lang="en-US" altLang="zh-CN" dirty="0" err="1">
                <a:solidFill>
                  <a:schemeClr val="bg1"/>
                </a:solidFill>
              </a:rPr>
              <a:t>a.NodeManagers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遵循来自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的指令来管理单一节点上的可用资源。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  </a:t>
            </a:r>
            <a:r>
              <a:rPr lang="en-US" altLang="zh-CN" dirty="0" err="1">
                <a:solidFill>
                  <a:schemeClr val="bg1"/>
                </a:solidFill>
              </a:rPr>
              <a:t>b.ApplicationMasters</a:t>
            </a:r>
            <a:r>
              <a:rPr lang="zh-CN" altLang="en-US" dirty="0">
                <a:solidFill>
                  <a:schemeClr val="bg1"/>
                </a:solidFill>
              </a:rPr>
              <a:t>负责与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协商资源与</a:t>
            </a:r>
            <a:r>
              <a:rPr lang="en-US" altLang="zh-CN" dirty="0" err="1">
                <a:solidFill>
                  <a:schemeClr val="bg1"/>
                </a:solidFill>
              </a:rPr>
              <a:t>NodeManagers</a:t>
            </a:r>
            <a:r>
              <a:rPr lang="zh-CN" altLang="en-US" dirty="0">
                <a:solidFill>
                  <a:schemeClr val="bg1"/>
                </a:solidFill>
              </a:rPr>
              <a:t>合作启动容器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89942"/>
      </p:ext>
    </p:extLst>
  </p:cSld>
  <p:clrMapOvr>
    <a:masterClrMapping/>
  </p:clrMapOvr>
  <p:transition spd="med" advClick="0" advTm="1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基本组件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03F35FC-4E57-9244-B049-FDF1F212A68C}"/>
              </a:ext>
            </a:extLst>
          </p:cNvPr>
          <p:cNvSpPr txBox="1"/>
          <p:nvPr/>
        </p:nvSpPr>
        <p:spPr>
          <a:xfrm>
            <a:off x="1143000" y="1720840"/>
            <a:ext cx="762260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整个集群有多个，负责单节点资源管理和使用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具体功能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单个节点上的资源管理和任务管理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处理来自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的命令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处理来自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的命令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（</a:t>
            </a:r>
            <a:r>
              <a:rPr lang="en-US" altLang="zh-CN" dirty="0">
                <a:solidFill>
                  <a:schemeClr val="bg1"/>
                </a:solidFill>
              </a:rPr>
              <a:t>NM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   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中每个节点上的代理，它管理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集群中单个计算节点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  包括与</a:t>
            </a:r>
            <a:r>
              <a:rPr lang="en-US" altLang="zh-CN" dirty="0" err="1">
                <a:solidFill>
                  <a:schemeClr val="bg1"/>
                </a:solidFill>
              </a:rPr>
              <a:t>ResourceManger</a:t>
            </a:r>
            <a:r>
              <a:rPr lang="zh-CN" altLang="en-US" dirty="0">
                <a:solidFill>
                  <a:schemeClr val="bg1"/>
                </a:solidFill>
              </a:rPr>
              <a:t>保持通信，监督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的生命周期管理，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  监控每个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的资源使用（内存、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等）情况，追踪节点健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  康状况，管理日志和不同应用程序用到的附属服务（</a:t>
            </a:r>
            <a:r>
              <a:rPr lang="en-US" altLang="zh-CN" dirty="0">
                <a:solidFill>
                  <a:schemeClr val="bg1"/>
                </a:solidFill>
              </a:rPr>
              <a:t>auxiliary service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23034"/>
      </p:ext>
    </p:extLst>
  </p:cSld>
  <p:clrMapOvr>
    <a:masterClrMapping/>
  </p:clrMapOvr>
  <p:transition spd="med" advClick="0" advTm="1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基本组件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108D871-719F-B142-B688-CEE86B0B8BFF}"/>
              </a:ext>
            </a:extLst>
          </p:cNvPr>
          <p:cNvSpPr txBox="1"/>
          <p:nvPr/>
        </p:nvSpPr>
        <p:spPr>
          <a:xfrm>
            <a:off x="963386" y="2008415"/>
            <a:ext cx="80714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每个应用都有一个，是</a:t>
            </a:r>
            <a:r>
              <a:rPr lang="en-US" altLang="zh-CN" dirty="0">
                <a:solidFill>
                  <a:schemeClr val="bg1"/>
                </a:solidFill>
              </a:rPr>
              <a:t>Application</a:t>
            </a:r>
            <a:r>
              <a:rPr lang="zh-CN" altLang="en-US" dirty="0">
                <a:solidFill>
                  <a:schemeClr val="bg1"/>
                </a:solidFill>
              </a:rPr>
              <a:t>启动的第一个容器，负责应用程序的管理。 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具体功能：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数据切分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为应用程序申请资源，并进一步分配给内部任务 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任务监控与容错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82486"/>
      </p:ext>
    </p:extLst>
  </p:cSld>
  <p:clrMapOvr>
    <a:masterClrMapping/>
  </p:clrMapOvr>
  <p:transition spd="med" advClick="0" advTm="1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基本组件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1175658" y="2106386"/>
            <a:ext cx="40126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Container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对任务运行环境的抽象 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具体功能：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描述一系列信息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任务运行资源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节点、内存、</a:t>
            </a:r>
            <a:r>
              <a:rPr lang="en-US" altLang="zh-CN" dirty="0">
                <a:solidFill>
                  <a:schemeClr val="bg1"/>
                </a:solidFill>
              </a:rPr>
              <a:t>CPU)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任务启动命令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 任务运行环境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30725"/>
      </p:ext>
    </p:extLst>
  </p:cSld>
  <p:clrMapOvr>
    <a:masterClrMapping/>
  </p:clrMapOvr>
  <p:transition spd="med" advClick="0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任务调度机制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1175658" y="2674277"/>
            <a:ext cx="41088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按照作业场景不同分为三种调度机制：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FIFO</a:t>
            </a:r>
            <a:r>
              <a:rPr lang="zh-CN" altLang="en-US" dirty="0">
                <a:solidFill>
                  <a:schemeClr val="bg1"/>
                </a:solidFill>
              </a:rPr>
              <a:t>调度器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Capacity</a:t>
            </a:r>
            <a:r>
              <a:rPr lang="zh-CN" altLang="en-US" dirty="0">
                <a:solidFill>
                  <a:schemeClr val="bg1"/>
                </a:solidFill>
              </a:rPr>
              <a:t>调度器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Fair</a:t>
            </a:r>
            <a:r>
              <a:rPr lang="zh-CN" altLang="en-US" dirty="0">
                <a:solidFill>
                  <a:schemeClr val="bg1"/>
                </a:solidFill>
              </a:rPr>
              <a:t>调度器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818E86-82A8-9445-8380-6F9C56C7FECC}"/>
              </a:ext>
            </a:extLst>
          </p:cNvPr>
          <p:cNvSpPr txBox="1"/>
          <p:nvPr/>
        </p:nvSpPr>
        <p:spPr>
          <a:xfrm>
            <a:off x="1175658" y="1737542"/>
            <a:ext cx="734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任务调度具有可扩展性、高可用性以及其独特的“多租户”特性。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15483"/>
      </p:ext>
    </p:extLst>
  </p:cSld>
  <p:clrMapOvr>
    <a:masterClrMapping/>
  </p:clrMapOvr>
  <p:transition spd="med" advClick="0" advTm="1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的运行流程</a:t>
              </a:r>
              <a:endParaRPr lang="en-US" altLang="zh-CN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B054382-4AB2-A245-B992-4954DC4D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6" y="2066965"/>
            <a:ext cx="7460778" cy="44963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DE9E06-E1A8-6242-9DB2-E86705F42931}"/>
              </a:ext>
            </a:extLst>
          </p:cNvPr>
          <p:cNvSpPr txBox="1"/>
          <p:nvPr/>
        </p:nvSpPr>
        <p:spPr>
          <a:xfrm>
            <a:off x="7653354" y="2683423"/>
            <a:ext cx="47330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submit</a:t>
            </a:r>
            <a:r>
              <a:rPr kumimoji="1" lang="zh-CN" altLang="en-US" dirty="0">
                <a:solidFill>
                  <a:schemeClr val="bg1"/>
                </a:solidFill>
              </a:rPr>
              <a:t>（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程序、启动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命令等）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接受并处理请求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	A</a:t>
            </a:r>
            <a:r>
              <a:rPr kumimoji="1" lang="zh-CN" altLang="en-US" dirty="0">
                <a:solidFill>
                  <a:schemeClr val="bg1"/>
                </a:solidFill>
              </a:rPr>
              <a:t>、分配容器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	B</a:t>
            </a:r>
            <a:r>
              <a:rPr kumimoji="1" lang="zh-CN" altLang="en-US" dirty="0">
                <a:solidFill>
                  <a:schemeClr val="bg1"/>
                </a:solidFill>
              </a:rPr>
              <a:t>、容器中启动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被创建后向</a:t>
            </a: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注册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4.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采用轮询方式向</a:t>
            </a: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申请资源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5.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以容器形式向提出申请的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分配资源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6.</a:t>
            </a:r>
            <a:r>
              <a:rPr kumimoji="1" lang="zh-CN" altLang="en-US" dirty="0">
                <a:solidFill>
                  <a:schemeClr val="bg1"/>
                </a:solidFill>
              </a:rPr>
              <a:t> 在容器中启动任务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7.</a:t>
            </a:r>
            <a:r>
              <a:rPr kumimoji="1" lang="zh-CN" altLang="en-US" dirty="0">
                <a:solidFill>
                  <a:schemeClr val="bg1"/>
                </a:solidFill>
              </a:rPr>
              <a:t> 各个任务向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汇报执行状态和进度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8.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</a:rPr>
              <a:t>执行完成，</a:t>
            </a:r>
            <a:r>
              <a:rPr kumimoji="1" lang="en-US" altLang="zh-CN" dirty="0">
                <a:solidFill>
                  <a:schemeClr val="bg1"/>
                </a:solidFill>
              </a:rPr>
              <a:t>AM</a:t>
            </a:r>
            <a:r>
              <a:rPr kumimoji="1" lang="zh-CN" altLang="en-US" dirty="0">
                <a:solidFill>
                  <a:schemeClr val="bg1"/>
                </a:solidFill>
              </a:rPr>
              <a:t>向</a:t>
            </a:r>
            <a:r>
              <a:rPr kumimoji="1" lang="en-US" altLang="zh-CN" dirty="0">
                <a:solidFill>
                  <a:schemeClr val="bg1"/>
                </a:solidFill>
              </a:rPr>
              <a:t>RM</a:t>
            </a:r>
            <a:r>
              <a:rPr kumimoji="1" lang="zh-CN" altLang="en-US" dirty="0">
                <a:solidFill>
                  <a:schemeClr val="bg1"/>
                </a:solidFill>
              </a:rPr>
              <a:t>注销并关闭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428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3481687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的基础架构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3959569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任务调度与资源管理</a:t>
              </a: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3481687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的计算框架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3272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任务调度机制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460342" y="1625124"/>
            <a:ext cx="61863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FIFO</a:t>
            </a:r>
            <a:r>
              <a:rPr lang="zh-CN" altLang="en-US" dirty="0">
                <a:solidFill>
                  <a:schemeClr val="bg1"/>
                </a:solidFill>
              </a:rPr>
              <a:t>调度器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Lato"/>
              </a:rPr>
              <a:t>FIFO</a:t>
            </a:r>
            <a:r>
              <a:rPr lang="zh-CN" altLang="en-US" dirty="0">
                <a:solidFill>
                  <a:schemeClr val="bg1"/>
                </a:solidFill>
                <a:latin typeface="Lato"/>
              </a:rPr>
              <a:t>调度器采用一个先进先出队列对提交</a:t>
            </a:r>
            <a:endParaRPr lang="en-US" altLang="zh-CN" dirty="0">
              <a:solidFill>
                <a:schemeClr val="bg1"/>
              </a:solidFill>
              <a:latin typeface="Lato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Lato"/>
              </a:rPr>
              <a:t>的任务执行顺序进行调度，按照提交的顺序首先为</a:t>
            </a:r>
            <a:endParaRPr lang="en-US" altLang="zh-CN" dirty="0">
              <a:solidFill>
                <a:schemeClr val="bg1"/>
              </a:solidFill>
              <a:latin typeface="Lato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Lato"/>
              </a:rPr>
              <a:t>第一个任务的请求分配资源，第一个应用的请求被满足后，</a:t>
            </a:r>
            <a:endParaRPr lang="en-US" altLang="zh-CN" dirty="0">
              <a:solidFill>
                <a:schemeClr val="bg1"/>
              </a:solidFill>
              <a:latin typeface="Lato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Lato"/>
              </a:rPr>
              <a:t>再依次为队列中下一个应用分配资源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0C4072-4375-7444-A732-8F069FB9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13" y="1651286"/>
            <a:ext cx="4485573" cy="34432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499297F-77D8-D541-9A3B-877CC32658C1}"/>
              </a:ext>
            </a:extLst>
          </p:cNvPr>
          <p:cNvSpPr txBox="1"/>
          <p:nvPr/>
        </p:nvSpPr>
        <p:spPr>
          <a:xfrm>
            <a:off x="576197" y="4171167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缺点：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不适合那种大型任务和小型任务穿插执行的共享集群，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一旦大型任务长时间占用资源，小任务将很难运行。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38344-0265-1244-9402-1221A8EEEB50}"/>
              </a:ext>
            </a:extLst>
          </p:cNvPr>
          <p:cNvSpPr txBox="1"/>
          <p:nvPr/>
        </p:nvSpPr>
        <p:spPr>
          <a:xfrm>
            <a:off x="6775132" y="5582653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当</a:t>
            </a:r>
            <a:r>
              <a:rPr kumimoji="1" lang="en-US" altLang="zh-CN" dirty="0">
                <a:solidFill>
                  <a:schemeClr val="bg1"/>
                </a:solidFill>
              </a:rPr>
              <a:t>job1</a:t>
            </a:r>
            <a:r>
              <a:rPr kumimoji="1" lang="zh-CN" altLang="en-US" dirty="0">
                <a:solidFill>
                  <a:schemeClr val="bg1"/>
                </a:solidFill>
              </a:rPr>
              <a:t>执行时，</a:t>
            </a:r>
            <a:r>
              <a:rPr kumimoji="1" lang="en-US" altLang="zh-CN" dirty="0">
                <a:solidFill>
                  <a:schemeClr val="bg1"/>
                </a:solidFill>
              </a:rPr>
              <a:t>job2</a:t>
            </a:r>
            <a:r>
              <a:rPr kumimoji="1" lang="zh-CN" altLang="en-US" dirty="0">
                <a:solidFill>
                  <a:schemeClr val="bg1"/>
                </a:solidFill>
              </a:rPr>
              <a:t>必须等待</a:t>
            </a:r>
            <a:r>
              <a:rPr kumimoji="1" lang="en-US" altLang="zh-CN" dirty="0">
                <a:solidFill>
                  <a:schemeClr val="bg1"/>
                </a:solidFill>
              </a:rPr>
              <a:t>job1</a:t>
            </a:r>
            <a:r>
              <a:rPr kumimoji="1" lang="zh-CN" altLang="en-US" dirty="0">
                <a:solidFill>
                  <a:schemeClr val="bg1"/>
                </a:solidFill>
              </a:rPr>
              <a:t>结束才会获得资源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7950"/>
      </p:ext>
    </p:extLst>
  </p:cSld>
  <p:clrMapOvr>
    <a:masterClrMapping/>
  </p:clrMapOvr>
  <p:transition spd="med" advClick="0" advTm="1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任务调度机制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460342" y="1625124"/>
            <a:ext cx="64171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</a:rPr>
              <a:t>Capacity</a:t>
            </a:r>
            <a:r>
              <a:rPr lang="zh-CN" altLang="en-US" b="1" dirty="0">
                <a:solidFill>
                  <a:schemeClr val="bg1"/>
                </a:solidFill>
              </a:rPr>
              <a:t>调度器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容量调度器可以为不同体量的任务提供一个或多个专用的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等待队列，保证小型任务一旦提交就可以分配资源启动执行，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因此解决了</a:t>
            </a:r>
            <a:r>
              <a:rPr lang="en-US" altLang="zh-CN" dirty="0">
                <a:solidFill>
                  <a:schemeClr val="bg1"/>
                </a:solidFill>
              </a:rPr>
              <a:t>FIFO</a:t>
            </a:r>
            <a:r>
              <a:rPr lang="zh-CN" altLang="en-US" dirty="0">
                <a:solidFill>
                  <a:schemeClr val="bg1"/>
                </a:solidFill>
              </a:rPr>
              <a:t>调度无法兼顾大型任务和小型任务的问题，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大型任务的执行不会造成小型任务的长时间等待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99297F-77D8-D541-9A3B-877CC32658C1}"/>
              </a:ext>
            </a:extLst>
          </p:cNvPr>
          <p:cNvSpPr txBox="1"/>
          <p:nvPr/>
        </p:nvSpPr>
        <p:spPr>
          <a:xfrm>
            <a:off x="576197" y="4171167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缺点：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要专门为小型任务预留一部分集群资源，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分配给大型任务的资源就会相应减少，执行时间也就变长。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6605EC-C0F0-1E4A-9FCA-706E28912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459" y="1464702"/>
            <a:ext cx="4451818" cy="39285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24EA86E-E5DA-1B4E-9C31-048C1B13663D}"/>
              </a:ext>
            </a:extLst>
          </p:cNvPr>
          <p:cNvSpPr txBox="1"/>
          <p:nvPr/>
        </p:nvSpPr>
        <p:spPr>
          <a:xfrm>
            <a:off x="7267074" y="5707781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queue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</a:rPr>
              <a:t>配置为小型任务服务，分配资源较少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queue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配置为大型任务服务，分配资源多</a:t>
            </a:r>
          </a:p>
        </p:txBody>
      </p:sp>
    </p:spTree>
    <p:extLst>
      <p:ext uri="{BB962C8B-B14F-4D97-AF65-F5344CB8AC3E}">
        <p14:creationId xmlns:p14="http://schemas.microsoft.com/office/powerpoint/2010/main" val="865998659"/>
      </p:ext>
    </p:extLst>
  </p:cSld>
  <p:clrMapOvr>
    <a:masterClrMapping/>
  </p:clrMapOvr>
  <p:transition spd="med" advClick="0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任务调度机制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450716" y="2039011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Fair</a:t>
            </a:r>
            <a:r>
              <a:rPr lang="zh-CN" altLang="en-US" dirty="0">
                <a:solidFill>
                  <a:schemeClr val="bg1"/>
                </a:solidFill>
              </a:rPr>
              <a:t>调度器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公平调度器，目的是为所有运行的任务公平分配集群资源，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在容量调度器的基础上进行了改进，能够在不同任务之间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动态</a:t>
            </a:r>
            <a:r>
              <a:rPr lang="zh-CN" altLang="en-US" dirty="0">
                <a:solidFill>
                  <a:schemeClr val="bg1"/>
                </a:solidFill>
              </a:rPr>
              <a:t>地调度集群资源：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1FAA42-F9F4-B94D-8CBE-A3CEEB9B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25" y="633566"/>
            <a:ext cx="4947935" cy="44208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253FE9-0A80-6243-B60D-A04B938E5B83}"/>
              </a:ext>
            </a:extLst>
          </p:cNvPr>
          <p:cNvSpPr txBox="1"/>
          <p:nvPr/>
        </p:nvSpPr>
        <p:spPr>
          <a:xfrm>
            <a:off x="731520" y="4504623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优点：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公平调度模式不会出现任务阻塞情况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（任务长时间无法获得计算资源）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6ABD97-3006-254E-BAA6-22C0081A6DED}"/>
              </a:ext>
            </a:extLst>
          </p:cNvPr>
          <p:cNvSpPr txBox="1"/>
          <p:nvPr/>
        </p:nvSpPr>
        <p:spPr>
          <a:xfrm>
            <a:off x="6390412" y="5427953"/>
            <a:ext cx="5891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job1</a:t>
            </a:r>
            <a:r>
              <a:rPr kumimoji="1" lang="zh-CN" altLang="en-US" dirty="0">
                <a:solidFill>
                  <a:schemeClr val="bg1"/>
                </a:solidFill>
              </a:rPr>
              <a:t>提交时，没有其他任务，独占队列</a:t>
            </a:r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</a:rPr>
              <a:t>所有资源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Job1</a:t>
            </a:r>
            <a:r>
              <a:rPr kumimoji="1" lang="zh-CN" altLang="en-US" dirty="0">
                <a:solidFill>
                  <a:schemeClr val="bg1"/>
                </a:solidFill>
              </a:rPr>
              <a:t>执行时</a:t>
            </a:r>
            <a:r>
              <a:rPr kumimoji="1" lang="en-US" altLang="zh-CN" dirty="0">
                <a:solidFill>
                  <a:schemeClr val="bg1"/>
                </a:solidFill>
              </a:rPr>
              <a:t>job2</a:t>
            </a:r>
            <a:r>
              <a:rPr kumimoji="1" lang="zh-CN" altLang="en-US" dirty="0">
                <a:solidFill>
                  <a:schemeClr val="bg1"/>
                </a:solidFill>
              </a:rPr>
              <a:t>提交，</a:t>
            </a:r>
            <a:r>
              <a:rPr kumimoji="1" lang="en-US" altLang="zh-CN" dirty="0">
                <a:solidFill>
                  <a:schemeClr val="bg1"/>
                </a:solidFill>
              </a:rPr>
              <a:t>job1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job2</a:t>
            </a:r>
            <a:r>
              <a:rPr kumimoji="1" lang="zh-CN" altLang="en-US" dirty="0">
                <a:solidFill>
                  <a:schemeClr val="bg1"/>
                </a:solidFill>
              </a:rPr>
              <a:t>共享资源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Job2</a:t>
            </a:r>
            <a:r>
              <a:rPr kumimoji="1" lang="zh-CN" altLang="en-US" dirty="0">
                <a:solidFill>
                  <a:schemeClr val="bg1"/>
                </a:solidFill>
              </a:rPr>
              <a:t>执行结束，</a:t>
            </a:r>
            <a:r>
              <a:rPr kumimoji="1" lang="en-US" altLang="zh-CN" dirty="0">
                <a:solidFill>
                  <a:schemeClr val="bg1"/>
                </a:solidFill>
              </a:rPr>
              <a:t>job3</a:t>
            </a:r>
            <a:r>
              <a:rPr kumimoji="1" lang="zh-CN" altLang="en-US" dirty="0">
                <a:solidFill>
                  <a:schemeClr val="bg1"/>
                </a:solidFill>
              </a:rPr>
              <a:t>独占</a:t>
            </a:r>
            <a:r>
              <a:rPr kumimoji="1" lang="en-US" altLang="zh-CN" dirty="0">
                <a:solidFill>
                  <a:schemeClr val="bg1"/>
                </a:solidFill>
              </a:rPr>
              <a:t>queue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</a:t>
            </a:r>
            <a:r>
              <a:rPr kumimoji="1" lang="zh-CN" altLang="en-US" dirty="0">
                <a:solidFill>
                  <a:schemeClr val="bg1"/>
                </a:solidFill>
              </a:rPr>
              <a:t>的资源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73755"/>
      </p:ext>
    </p:extLst>
  </p:cSld>
  <p:clrMapOvr>
    <a:masterClrMapping/>
  </p:clrMapOvr>
  <p:transition spd="med" advClick="0" advTm="1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任务调度机制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903103" y="1942758"/>
            <a:ext cx="990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默认使用容量调度器，如果要在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中启用公平调度器，需要在</a:t>
            </a:r>
            <a:r>
              <a:rPr lang="en-US" altLang="zh-CN" dirty="0">
                <a:solidFill>
                  <a:schemeClr val="bg1"/>
                </a:solidFill>
              </a:rPr>
              <a:t>yarn-</a:t>
            </a:r>
            <a:r>
              <a:rPr lang="en-US" altLang="zh-CN" dirty="0" err="1">
                <a:solidFill>
                  <a:schemeClr val="bg1"/>
                </a:solidFill>
              </a:rPr>
              <a:t>site.xml</a:t>
            </a:r>
            <a:r>
              <a:rPr lang="zh-CN" altLang="en-US" dirty="0">
                <a:solidFill>
                  <a:schemeClr val="bg1"/>
                </a:solidFill>
              </a:rPr>
              <a:t>作以下配置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3C2AD1-2A5D-2541-9700-57B3DF834D64}"/>
              </a:ext>
            </a:extLst>
          </p:cNvPr>
          <p:cNvSpPr txBox="1"/>
          <p:nvPr/>
        </p:nvSpPr>
        <p:spPr>
          <a:xfrm>
            <a:off x="901885" y="2531444"/>
            <a:ext cx="90847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&lt;property&gt;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&lt;name&gt;</a:t>
            </a:r>
            <a:r>
              <a:rPr lang="en-US" altLang="zh-CN" dirty="0" err="1">
                <a:solidFill>
                  <a:schemeClr val="bg1"/>
                </a:solidFill>
              </a:rPr>
              <a:t>yarn.resourcemanager.scheduler.class</a:t>
            </a:r>
            <a:r>
              <a:rPr lang="en-US" altLang="zh-CN" dirty="0">
                <a:solidFill>
                  <a:schemeClr val="bg1"/>
                </a:solidFill>
              </a:rPr>
              <a:t>&lt;/name&gt;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&lt;value&gt;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	org.apache.hadoop.yarn.server.resourcemanager.scheduler.fair.FairScheduler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&lt;/value&gt;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&lt;/property&gt;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1155"/>
      </p:ext>
    </p:extLst>
  </p:cSld>
  <p:clrMapOvr>
    <a:masterClrMapping/>
  </p:clrMapOvr>
  <p:transition spd="med" advClick="0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的资源管理高可用</a:t>
              </a:r>
              <a:endParaRPr lang="en-US" altLang="zh-CN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5C1DCF-617D-8F49-94A2-D10410FA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86" y="2523022"/>
            <a:ext cx="7485269" cy="39729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27AA8C-5DE4-1F46-B16D-6D10D849E0FF}"/>
              </a:ext>
            </a:extLst>
          </p:cNvPr>
          <p:cNvSpPr txBox="1"/>
          <p:nvPr/>
        </p:nvSpPr>
        <p:spPr>
          <a:xfrm>
            <a:off x="808523" y="1522400"/>
            <a:ext cx="1030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由于</a:t>
            </a:r>
            <a:r>
              <a:rPr kumimoji="1" lang="en-US" altLang="zh-CN" dirty="0" err="1">
                <a:solidFill>
                  <a:schemeClr val="bg1"/>
                </a:solidFill>
              </a:rPr>
              <a:t>ResourcManger</a:t>
            </a:r>
            <a:r>
              <a:rPr kumimoji="1" lang="en-US" altLang="zh-CN" dirty="0">
                <a:solidFill>
                  <a:schemeClr val="bg1"/>
                </a:solidFill>
              </a:rPr>
              <a:t>(RM)</a:t>
            </a:r>
            <a:r>
              <a:rPr kumimoji="1" lang="zh-CN" altLang="en-US" dirty="0">
                <a:solidFill>
                  <a:schemeClr val="bg1"/>
                </a:solidFill>
              </a:rPr>
              <a:t>为单点故障。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高可用性（</a:t>
            </a:r>
            <a:r>
              <a:rPr lang="en-US" altLang="zh-CN" dirty="0">
                <a:solidFill>
                  <a:schemeClr val="bg1"/>
                </a:solidFill>
              </a:rPr>
              <a:t>HA</a:t>
            </a:r>
            <a:r>
              <a:rPr lang="zh-CN" altLang="en-US" dirty="0">
                <a:solidFill>
                  <a:schemeClr val="bg1"/>
                </a:solidFill>
              </a:rPr>
              <a:t>）以主备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对的形式添加冗余来消除此单点故障。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153FFF-ECE1-9849-ABBD-5E589D414CD0}"/>
              </a:ext>
            </a:extLst>
          </p:cNvPr>
          <p:cNvSpPr txBox="1"/>
          <p:nvPr/>
        </p:nvSpPr>
        <p:spPr>
          <a:xfrm>
            <a:off x="7856582" y="3904439"/>
            <a:ext cx="433541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配置</a:t>
            </a:r>
            <a:r>
              <a:rPr kumimoji="1" lang="en-US" altLang="zh-CN" dirty="0">
                <a:solidFill>
                  <a:schemeClr val="bg1"/>
                </a:solidFill>
              </a:rPr>
              <a:t>HA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在</a:t>
            </a: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en-US" altLang="zh-CN" dirty="0" err="1">
                <a:solidFill>
                  <a:schemeClr val="bg1"/>
                </a:solidFill>
              </a:rPr>
              <a:t>site.xml</a:t>
            </a:r>
            <a:r>
              <a:rPr kumimoji="1" lang="zh-CN" altLang="en-US" dirty="0">
                <a:solidFill>
                  <a:schemeClr val="bg1"/>
                </a:solidFill>
              </a:rPr>
              <a:t>设置：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  &lt;property&gt;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  	&lt;name&gt;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err="1">
                <a:solidFill>
                  <a:schemeClr val="bg1"/>
                </a:solidFill>
              </a:rPr>
              <a:t>YARN.resourcemanager.ha.enabled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&lt;/name&gt;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        &lt;value&gt;true&lt;/value&gt;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 &lt;/property&gt;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5562"/>
      </p:ext>
    </p:extLst>
  </p:cSld>
  <p:clrMapOvr>
    <a:masterClrMapping/>
  </p:clrMapOvr>
  <p:transition spd="med" advClick="0" advTm="1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容错性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895E265-DE86-C24A-A8BD-06853105A928}"/>
              </a:ext>
            </a:extLst>
          </p:cNvPr>
          <p:cNvSpPr txBox="1"/>
          <p:nvPr/>
        </p:nvSpPr>
        <p:spPr>
          <a:xfrm>
            <a:off x="1175658" y="2106386"/>
            <a:ext cx="7915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存在单点故障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解决：基于</a:t>
            </a:r>
            <a:r>
              <a:rPr lang="en-US" altLang="zh-CN" dirty="0" err="1">
                <a:solidFill>
                  <a:schemeClr val="bg1"/>
                </a:solidFill>
              </a:rPr>
              <a:t>ZooKeeper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en-US" altLang="zh-CN" dirty="0">
                <a:solidFill>
                  <a:schemeClr val="bg1"/>
                </a:solidFill>
              </a:rPr>
              <a:t>HA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失败后，</a:t>
            </a:r>
            <a:r>
              <a:rPr lang="en-US" altLang="zh-CN" dirty="0">
                <a:solidFill>
                  <a:schemeClr val="bg1"/>
                </a:solidFill>
              </a:rPr>
              <a:t>RM</a:t>
            </a:r>
            <a:r>
              <a:rPr lang="zh-CN" altLang="en-US" dirty="0">
                <a:solidFill>
                  <a:schemeClr val="bg1"/>
                </a:solidFill>
              </a:rPr>
              <a:t>将失败任务告诉对应的</a:t>
            </a:r>
            <a:r>
              <a:rPr lang="en-US" altLang="zh-CN" dirty="0">
                <a:solidFill>
                  <a:schemeClr val="bg1"/>
                </a:solidFill>
              </a:rPr>
              <a:t>AM;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AM</a:t>
            </a:r>
            <a:r>
              <a:rPr lang="zh-CN" altLang="en-US" dirty="0">
                <a:solidFill>
                  <a:schemeClr val="bg1"/>
                </a:solidFill>
              </a:rPr>
              <a:t>决定如何处理失败的任务。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失败后，由</a:t>
            </a:r>
            <a:r>
              <a:rPr lang="en-US" altLang="zh-CN" dirty="0">
                <a:solidFill>
                  <a:schemeClr val="bg1"/>
                </a:solidFill>
              </a:rPr>
              <a:t>RM</a:t>
            </a:r>
            <a:r>
              <a:rPr lang="zh-CN" altLang="en-US" dirty="0">
                <a:solidFill>
                  <a:schemeClr val="bg1"/>
                </a:solidFill>
              </a:rPr>
              <a:t>负责重启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AM</a:t>
            </a:r>
            <a:r>
              <a:rPr lang="zh-CN" altLang="en-US" dirty="0">
                <a:solidFill>
                  <a:schemeClr val="bg1"/>
                </a:solidFill>
              </a:rPr>
              <a:t>需处理内部任务的容错问题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RMAppMaster</a:t>
            </a:r>
            <a:r>
              <a:rPr lang="zh-CN" altLang="en-US" dirty="0">
                <a:solidFill>
                  <a:schemeClr val="bg1"/>
                </a:solidFill>
              </a:rPr>
              <a:t>会保存已经运行完成的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  <a:r>
              <a:rPr lang="zh-CN" altLang="en-US" dirty="0">
                <a:solidFill>
                  <a:schemeClr val="bg1"/>
                </a:solidFill>
              </a:rPr>
              <a:t>，重启后无需重新运行。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447189"/>
      </p:ext>
    </p:extLst>
  </p:cSld>
  <p:clrMapOvr>
    <a:masterClrMapping/>
  </p:clrMapOvr>
  <p:transition spd="med" advClick="0" advTm="1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第三节  基于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Yarn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的计算框架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与大数据计算框架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on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Spark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on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2393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基于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的计算框架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FF22291-7920-504B-ABC2-2EF6CCFD92AE}"/>
              </a:ext>
            </a:extLst>
          </p:cNvPr>
          <p:cNvSpPr txBox="1"/>
          <p:nvPr/>
        </p:nvSpPr>
        <p:spPr>
          <a:xfrm>
            <a:off x="1229710" y="1996966"/>
            <a:ext cx="101446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最初引入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为了改善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任务调度过程。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不与任何一种计算框架耦合，只参与计算资源（</a:t>
            </a:r>
            <a:r>
              <a:rPr lang="en-US" altLang="zh-CN" dirty="0">
                <a:solidFill>
                  <a:schemeClr val="bg1"/>
                </a:solidFill>
              </a:rPr>
              <a:t>CPU</a:t>
            </a:r>
            <a:r>
              <a:rPr lang="zh-CN" altLang="en-US" dirty="0">
                <a:solidFill>
                  <a:schemeClr val="bg1"/>
                </a:solidFill>
              </a:rPr>
              <a:t>、内存等）的分配以及计算任务的调度。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方便多个不同的</a:t>
            </a:r>
            <a:r>
              <a:rPr lang="en-US" altLang="zh-CN" dirty="0">
                <a:solidFill>
                  <a:schemeClr val="bg1"/>
                </a:solidFill>
              </a:rPr>
              <a:t>Application</a:t>
            </a:r>
            <a:r>
              <a:rPr lang="zh-CN" altLang="en-US" dirty="0">
                <a:solidFill>
                  <a:schemeClr val="bg1"/>
                </a:solidFill>
              </a:rPr>
              <a:t>请求和执行容器中的任务，并较好地共享集群资源。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离线计算框架</a:t>
            </a:r>
            <a:r>
              <a:rPr lang="en-US" altLang="zh-CN" dirty="0">
                <a:solidFill>
                  <a:schemeClr val="bg1"/>
                </a:solidFill>
              </a:rPr>
              <a:t>:MapReduce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内存计算框架</a:t>
            </a:r>
            <a:r>
              <a:rPr lang="en-US" altLang="zh-CN" dirty="0">
                <a:solidFill>
                  <a:schemeClr val="bg1"/>
                </a:solidFill>
              </a:rPr>
              <a:t>:Spark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Storm</a:t>
            </a:r>
            <a:r>
              <a:rPr lang="zh-CN" altLang="en-US" dirty="0">
                <a:solidFill>
                  <a:schemeClr val="bg1"/>
                </a:solidFill>
              </a:rPr>
              <a:t>：流式计算框架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 err="1">
                <a:solidFill>
                  <a:schemeClr val="bg1"/>
                </a:solidFill>
              </a:rPr>
              <a:t>Tez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计算框架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B8015D-156C-CA49-8B69-E0568EAC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739" y="3767986"/>
            <a:ext cx="7404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6620"/>
      </p:ext>
    </p:extLst>
  </p:cSld>
  <p:clrMapOvr>
    <a:masterClrMapping/>
  </p:clrMapOvr>
  <p:transition spd="med" advClick="0" advTm="1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离线计算框架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31FD528-32F5-714D-8452-90F5B337B458}"/>
              </a:ext>
            </a:extLst>
          </p:cNvPr>
          <p:cNvSpPr txBox="1"/>
          <p:nvPr/>
        </p:nvSpPr>
        <p:spPr>
          <a:xfrm>
            <a:off x="1004530" y="1720839"/>
            <a:ext cx="102187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将计算过程分为两个阶段，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Map </a:t>
            </a:r>
            <a:r>
              <a:rPr lang="zh-CN" altLang="en-US" dirty="0">
                <a:solidFill>
                  <a:schemeClr val="bg1"/>
                </a:solidFill>
              </a:rPr>
              <a:t>阶段并行处理输入数据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 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阶段对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结果进行汇总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连接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两个阶段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</a:t>
            </a:r>
            <a:r>
              <a:rPr lang="en-US" altLang="zh-CN" dirty="0">
                <a:solidFill>
                  <a:schemeClr val="bg1"/>
                </a:solidFill>
              </a:rPr>
              <a:t>Map Task</a:t>
            </a:r>
            <a:r>
              <a:rPr lang="zh-CN" altLang="en-US" dirty="0">
                <a:solidFill>
                  <a:schemeClr val="bg1"/>
                </a:solidFill>
              </a:rPr>
              <a:t>将数据写到本地磁盘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</a:t>
            </a:r>
            <a:r>
              <a:rPr lang="en-US" altLang="zh-CN" dirty="0">
                <a:solidFill>
                  <a:schemeClr val="bg1"/>
                </a:solidFill>
              </a:rPr>
              <a:t>Reduce Task</a:t>
            </a:r>
            <a:r>
              <a:rPr lang="zh-CN" altLang="en-US" dirty="0">
                <a:solidFill>
                  <a:schemeClr val="bg1"/>
                </a:solidFill>
              </a:rPr>
              <a:t>从每个</a:t>
            </a:r>
            <a:r>
              <a:rPr lang="en-US" altLang="zh-CN" dirty="0">
                <a:solidFill>
                  <a:schemeClr val="bg1"/>
                </a:solidFill>
              </a:rPr>
              <a:t>Map Task</a:t>
            </a:r>
            <a:r>
              <a:rPr lang="zh-CN" altLang="en-US" dirty="0">
                <a:solidFill>
                  <a:schemeClr val="bg1"/>
                </a:solidFill>
              </a:rPr>
              <a:t>上读取一份数据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仅适合离线批处理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 具有很好的容错性和扩展性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 适合简单的批处理任务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缺点明显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 启动开销大、过多使用磁盘导致效率低下等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045739"/>
      </p:ext>
    </p:extLst>
  </p:cSld>
  <p:clrMapOvr>
    <a:masterClrMapping/>
  </p:clrMapOvr>
  <p:transition spd="med" advClick="0" advTm="1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回顾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的运行流程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445FE61-0454-E24B-94AE-8C1BD50D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34" y="1450339"/>
            <a:ext cx="5335882" cy="5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36671"/>
      </p:ext>
    </p:extLst>
  </p:cSld>
  <p:clrMapOvr>
    <a:masterClrMapping/>
  </p:clrMapOvr>
  <p:transition spd="med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第一节  什么是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Yarn</a:t>
            </a:r>
            <a:endParaRPr lang="zh-CN" altLang="en-US" sz="24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为什么需要</a:t>
            </a: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</a:p>
          <a:p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的基本框架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的基础组件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5784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D051881-7B50-1C46-B9A7-9CECCEE33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507498"/>
            <a:ext cx="7167479" cy="42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347"/>
      </p:ext>
    </p:extLst>
  </p:cSld>
  <p:clrMapOvr>
    <a:masterClrMapping/>
  </p:clrMapOvr>
  <p:transition spd="med" advClick="0" advTm="1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307A717-69F4-674F-A2C0-17D8D593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552441"/>
            <a:ext cx="7196555" cy="41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76050"/>
      </p:ext>
    </p:extLst>
  </p:cSld>
  <p:clrMapOvr>
    <a:masterClrMapping/>
  </p:clrMapOvr>
  <p:transition spd="med" advClick="0" advTm="1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F78D36B-15AA-664B-BDCA-A0A6227A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473735"/>
            <a:ext cx="7290291" cy="42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58300"/>
      </p:ext>
    </p:extLst>
  </p:cSld>
  <p:clrMapOvr>
    <a:masterClrMapping/>
  </p:clrMapOvr>
  <p:transition spd="med" advClick="0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201B08A-13D6-5644-BFFC-01340B68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380156"/>
            <a:ext cx="7299915" cy="41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52416"/>
      </p:ext>
    </p:extLst>
  </p:cSld>
  <p:clrMapOvr>
    <a:masterClrMapping/>
  </p:clrMapOvr>
  <p:transition spd="med" advClick="0" advTm="1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2D94654-88FD-C540-8F30-83602FDD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393057"/>
            <a:ext cx="7126667" cy="40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0146"/>
      </p:ext>
    </p:extLst>
  </p:cSld>
  <p:clrMapOvr>
    <a:masterClrMapping/>
  </p:clrMapOvr>
  <p:transition spd="med" advClick="0" advTm="1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41EFF64-E9E8-BD44-9F5D-5F0A48C0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443959"/>
            <a:ext cx="7136292" cy="40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4614"/>
      </p:ext>
    </p:extLst>
  </p:cSld>
  <p:clrMapOvr>
    <a:masterClrMapping/>
  </p:clrMapOvr>
  <p:transition spd="med" advClick="0" advTm="1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6E5397B-457F-C544-AB24-EEF16AD1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360705"/>
            <a:ext cx="7348048" cy="41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42936"/>
      </p:ext>
    </p:extLst>
  </p:cSld>
  <p:clrMapOvr>
    <a:masterClrMapping/>
  </p:clrMapOvr>
  <p:transition spd="med" advClick="0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6B14399-6D7C-4441-8354-0379F0A1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415181"/>
            <a:ext cx="7357673" cy="4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17374"/>
      </p:ext>
    </p:extLst>
  </p:cSld>
  <p:clrMapOvr>
    <a:masterClrMapping/>
  </p:clrMapOvr>
  <p:transition spd="med" advClick="0" advTm="1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3D2A9C3-6DB0-0646-9C6D-89A47898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28" y="1779469"/>
            <a:ext cx="7747000" cy="4216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975248" y="129013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Resource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Manager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UI: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968674"/>
      </p:ext>
    </p:extLst>
  </p:cSld>
  <p:clrMapOvr>
    <a:masterClrMapping/>
  </p:clrMapOvr>
  <p:transition spd="med" advClick="0" advTm="1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975248" y="129013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Resource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Manager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UI: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7624FC-75BA-5342-AE07-690DFB49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728634"/>
            <a:ext cx="7759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5529"/>
      </p:ext>
    </p:extLst>
  </p:cSld>
  <p:clrMapOvr>
    <a:masterClrMapping/>
  </p:clrMapOvr>
  <p:transition spd="med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什么是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15146E8-FD16-D442-83FB-080ABE102F91}"/>
              </a:ext>
            </a:extLst>
          </p:cNvPr>
          <p:cNvSpPr/>
          <p:nvPr/>
        </p:nvSpPr>
        <p:spPr>
          <a:xfrm>
            <a:off x="1560255" y="1595021"/>
            <a:ext cx="83820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</a:rPr>
              <a:t>5</a:t>
            </a:r>
            <a:r>
              <a:rPr lang="zh-CN" altLang="en-US" sz="2400" dirty="0">
                <a:solidFill>
                  <a:schemeClr val="bg1"/>
                </a:solidFill>
              </a:rPr>
              <a:t>个守护进程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DataNode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NameNode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SecondaryNameNode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NodeManager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ResourceManager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  <a:effectLst/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其中</a:t>
            </a:r>
            <a:r>
              <a:rPr lang="en-US" altLang="zh-CN" sz="2400" dirty="0" err="1">
                <a:solidFill>
                  <a:schemeClr val="bg1"/>
                </a:solidFill>
              </a:rPr>
              <a:t>NodeManager</a:t>
            </a:r>
            <a:r>
              <a:rPr lang="zh-CN" altLang="en-US" sz="2400" dirty="0">
                <a:solidFill>
                  <a:schemeClr val="bg1"/>
                </a:solidFill>
              </a:rPr>
              <a:t>，</a:t>
            </a:r>
            <a:r>
              <a:rPr lang="en-US" altLang="zh-CN" sz="2400" dirty="0" err="1">
                <a:solidFill>
                  <a:schemeClr val="bg1"/>
                </a:solidFill>
              </a:rPr>
              <a:t>ResourceManager</a:t>
            </a:r>
            <a:r>
              <a:rPr lang="zh-CN" altLang="en-US" sz="2400" dirty="0">
                <a:solidFill>
                  <a:schemeClr val="bg1"/>
                </a:solidFill>
              </a:rPr>
              <a:t>这两个守护进程就是</a:t>
            </a:r>
            <a:r>
              <a:rPr lang="en-US" altLang="zh-CN" sz="2400" dirty="0">
                <a:solidFill>
                  <a:schemeClr val="bg1"/>
                </a:solidFill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</a:rPr>
              <a:t>的主要进程。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</a:rPr>
              <a:t>的启动和中止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启动守护进程： </a:t>
            </a:r>
            <a:r>
              <a:rPr lang="en-US" altLang="zh-CN" sz="2400" dirty="0" err="1">
                <a:solidFill>
                  <a:schemeClr val="bg1"/>
                </a:solidFill>
              </a:rPr>
              <a:t>start_yarn.sh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  </a:t>
            </a:r>
            <a:r>
              <a:rPr lang="en-US" altLang="zh-CN" sz="2400" dirty="0">
                <a:solidFill>
                  <a:schemeClr val="bg1"/>
                </a:solidFill>
              </a:rPr>
              <a:t>=&gt;</a:t>
            </a:r>
            <a:r>
              <a:rPr lang="zh-CN" altLang="en-US" sz="2400" dirty="0">
                <a:solidFill>
                  <a:schemeClr val="bg1"/>
                </a:solidFill>
              </a:rPr>
              <a:t> 运行一些</a:t>
            </a:r>
            <a:r>
              <a:rPr lang="en-US" altLang="zh-CN" sz="2400" dirty="0">
                <a:solidFill>
                  <a:schemeClr val="bg1"/>
                </a:solidFill>
              </a:rPr>
              <a:t>Application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中止守护进程： </a:t>
            </a:r>
            <a:r>
              <a:rPr lang="en-US" altLang="zh-CN" sz="2400" dirty="0" err="1">
                <a:solidFill>
                  <a:schemeClr val="bg1"/>
                </a:solidFill>
              </a:rPr>
              <a:t>stop_yarn.sh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1186888"/>
      </p:ext>
    </p:extLst>
  </p:cSld>
  <p:clrMapOvr>
    <a:masterClrMapping/>
  </p:clrMapOvr>
  <p:transition spd="med" advClick="0" advTm="1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975248" y="129013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Resource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Manager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UI: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E87F84-076D-634B-97A4-58B08D302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25" y="1854377"/>
            <a:ext cx="7493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7636"/>
      </p:ext>
    </p:extLst>
  </p:cSld>
  <p:clrMapOvr>
    <a:masterClrMapping/>
  </p:clrMapOvr>
  <p:transition spd="med" advClick="0" advTm="1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975248" y="129013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Resource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Manager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UI: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F1C82B-3ECE-FE42-AA66-2D2D3E59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906434"/>
            <a:ext cx="74803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75760"/>
      </p:ext>
    </p:extLst>
  </p:cSld>
  <p:clrMapOvr>
    <a:masterClrMapping/>
  </p:clrMapOvr>
  <p:transition spd="med" advClick="0" advTm="1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975248" y="1290138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MPAppMatter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 err="1">
                <a:solidFill>
                  <a:schemeClr val="bg1"/>
                </a:solidFill>
              </a:rPr>
              <a:t>UI:Task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FBA668-7FB5-174B-9187-00FD04FF6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75" y="1854377"/>
            <a:ext cx="7658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4854"/>
      </p:ext>
    </p:extLst>
  </p:cSld>
  <p:clrMapOvr>
    <a:masterClrMapping/>
  </p:clrMapOvr>
  <p:transition spd="med" advClick="0" advTm="1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14175" y="633566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On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 </a:t>
              </a:r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Yarn</a:t>
              </a:r>
              <a:endParaRPr lang="zh-CN" altLang="en-US" sz="2400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48173297-59B4-1E4E-9640-FE998AA10A77}"/>
              </a:ext>
            </a:extLst>
          </p:cNvPr>
          <p:cNvSpPr txBox="1"/>
          <p:nvPr/>
        </p:nvSpPr>
        <p:spPr>
          <a:xfrm>
            <a:off x="866840" y="130452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History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Server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35E483-D5D7-8644-8EB3-1D557CFC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40" y="2013953"/>
            <a:ext cx="72517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77790"/>
      </p:ext>
    </p:extLst>
  </p:cSld>
  <p:clrMapOvr>
    <a:masterClrMapping/>
  </p:clrMapOvr>
  <p:transition spd="med" advClick="0" advTm="1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D6076B-E5BD-E24B-9474-209C15691F14}"/>
              </a:ext>
            </a:extLst>
          </p:cNvPr>
          <p:cNvSpPr txBox="1"/>
          <p:nvPr/>
        </p:nvSpPr>
        <p:spPr>
          <a:xfrm>
            <a:off x="3657600" y="5103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Hadoop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5A163D-E8C2-634F-B097-B9F9675ABA3F}"/>
              </a:ext>
            </a:extLst>
          </p:cNvPr>
          <p:cNvSpPr txBox="1"/>
          <p:nvPr/>
        </p:nvSpPr>
        <p:spPr>
          <a:xfrm>
            <a:off x="703603" y="648862"/>
            <a:ext cx="290938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内存计算框架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CA8D51-6456-5A44-9592-B39E8C860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85" y="1897411"/>
            <a:ext cx="5527322" cy="382727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E4D1B1A-9804-1F4E-8CE2-CF7277FFFBD5}"/>
              </a:ext>
            </a:extLst>
          </p:cNvPr>
          <p:cNvSpPr txBox="1"/>
          <p:nvPr/>
        </p:nvSpPr>
        <p:spPr>
          <a:xfrm>
            <a:off x="245840" y="2413337"/>
            <a:ext cx="4865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介绍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克服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在迭代式计算和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交互式计算方面的不足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引入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弹性分布式数据集表示模型</a:t>
            </a:r>
            <a:r>
              <a:rPr lang="en-US" altLang="zh-CN" dirty="0">
                <a:solidFill>
                  <a:schemeClr val="bg1"/>
                </a:solidFill>
              </a:rPr>
              <a:t>;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RDD</a:t>
            </a:r>
            <a:r>
              <a:rPr lang="zh-CN" altLang="en-US" dirty="0">
                <a:solidFill>
                  <a:schemeClr val="bg1"/>
                </a:solidFill>
              </a:rPr>
              <a:t>是一个有容错机制，可以被并行操作的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数据集合，能够被缓存到内存或磁盘上。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65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D6076B-E5BD-E24B-9474-209C15691F14}"/>
              </a:ext>
            </a:extLst>
          </p:cNvPr>
          <p:cNvSpPr txBox="1"/>
          <p:nvPr/>
        </p:nvSpPr>
        <p:spPr>
          <a:xfrm>
            <a:off x="3657600" y="5103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Hadoop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5A163D-E8C2-634F-B097-B9F9675ABA3F}"/>
              </a:ext>
            </a:extLst>
          </p:cNvPr>
          <p:cNvSpPr txBox="1"/>
          <p:nvPr/>
        </p:nvSpPr>
        <p:spPr>
          <a:xfrm>
            <a:off x="971596" y="648862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On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Yarn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F554A0-D381-DC42-B92E-722C96E7EF8D}"/>
              </a:ext>
            </a:extLst>
          </p:cNvPr>
          <p:cNvSpPr txBox="1"/>
          <p:nvPr/>
        </p:nvSpPr>
        <p:spPr>
          <a:xfrm>
            <a:off x="471637" y="1684991"/>
            <a:ext cx="86100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三种集群资源管理模式：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Spark Standalone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作为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的自带的资源调度框架，</a:t>
            </a:r>
            <a:r>
              <a:rPr lang="en-US" altLang="zh-CN" dirty="0">
                <a:solidFill>
                  <a:schemeClr val="bg1"/>
                </a:solidFill>
              </a:rPr>
              <a:t>Standalone</a:t>
            </a:r>
            <a:r>
              <a:rPr lang="zh-CN" altLang="en-US" dirty="0">
                <a:solidFill>
                  <a:schemeClr val="bg1"/>
                </a:solidFill>
              </a:rPr>
              <a:t>是一个简单的集群管理器。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它支持完全分布式，存在的</a:t>
            </a:r>
            <a:r>
              <a:rPr lang="en-US" altLang="zh-CN" dirty="0">
                <a:solidFill>
                  <a:schemeClr val="bg1"/>
                </a:solidFill>
              </a:rPr>
              <a:t>Master</a:t>
            </a:r>
            <a:r>
              <a:rPr lang="zh-CN" altLang="en-US" dirty="0">
                <a:solidFill>
                  <a:schemeClr val="bg1"/>
                </a:solidFill>
              </a:rPr>
              <a:t>单点故障可由</a:t>
            </a:r>
            <a:r>
              <a:rPr lang="en-US" altLang="zh-CN" dirty="0" err="1">
                <a:solidFill>
                  <a:schemeClr val="bg1"/>
                </a:solidFill>
              </a:rPr>
              <a:t>ZooKeeper</a:t>
            </a:r>
            <a:r>
              <a:rPr lang="zh-CN" altLang="en-US" dirty="0">
                <a:solidFill>
                  <a:schemeClr val="bg1"/>
                </a:solidFill>
              </a:rPr>
              <a:t>来实现</a:t>
            </a:r>
            <a:r>
              <a:rPr lang="en-US" altLang="zh-CN" dirty="0">
                <a:solidFill>
                  <a:schemeClr val="bg1"/>
                </a:solidFill>
              </a:rPr>
              <a:t>HA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Apache Mesos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Apache Mesos ,</a:t>
            </a:r>
            <a:r>
              <a:rPr lang="zh-CN" altLang="en-US" dirty="0">
                <a:solidFill>
                  <a:schemeClr val="bg1"/>
                </a:solidFill>
              </a:rPr>
              <a:t>分布式系统内核，运行在</a:t>
            </a:r>
            <a:r>
              <a:rPr lang="en-US" altLang="zh-CN" dirty="0" err="1">
                <a:solidFill>
                  <a:schemeClr val="bg1"/>
                </a:solidFill>
              </a:rPr>
              <a:t>mesos</a:t>
            </a:r>
            <a:r>
              <a:rPr lang="zh-CN" altLang="en-US" dirty="0">
                <a:solidFill>
                  <a:schemeClr val="bg1"/>
                </a:solidFill>
              </a:rPr>
              <a:t>资源管理器框架之上，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 err="1">
                <a:solidFill>
                  <a:schemeClr val="bg1"/>
                </a:solidFill>
              </a:rPr>
              <a:t>mesos</a:t>
            </a:r>
            <a:r>
              <a:rPr lang="zh-CN" altLang="en-US" dirty="0">
                <a:solidFill>
                  <a:schemeClr val="bg1"/>
                </a:solidFill>
              </a:rPr>
              <a:t>负责资源管理，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负责任务调度和计算。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具有</a:t>
            </a:r>
            <a:r>
              <a:rPr lang="en-US" altLang="zh-CN" dirty="0">
                <a:solidFill>
                  <a:schemeClr val="bg1"/>
                </a:solidFill>
              </a:rPr>
              <a:t>HA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masters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slaves</a:t>
            </a:r>
            <a:r>
              <a:rPr lang="zh-CN" altLang="en-US" dirty="0">
                <a:solidFill>
                  <a:schemeClr val="bg1"/>
                </a:solidFill>
              </a:rPr>
              <a:t>，可以管理每个应用程序的资源。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YARN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运行在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资源管理器框架之上，由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负责资源管理，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负责任务调度和计算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，作业调度和集群资源管理的分布式计算框架，具有</a:t>
            </a:r>
            <a:r>
              <a:rPr lang="en-US" altLang="zh-CN" dirty="0">
                <a:solidFill>
                  <a:schemeClr val="bg1"/>
                </a:solidFill>
              </a:rPr>
              <a:t>HA</a:t>
            </a:r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en-US" altLang="zh-CN" dirty="0">
                <a:solidFill>
                  <a:schemeClr val="bg1"/>
                </a:solidFill>
              </a:rPr>
              <a:t>masters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slaves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BB46B-B433-BE45-A35B-11D234DC1034}"/>
              </a:ext>
            </a:extLst>
          </p:cNvPr>
          <p:cNvSpPr txBox="1"/>
          <p:nvPr/>
        </p:nvSpPr>
        <p:spPr>
          <a:xfrm>
            <a:off x="471637" y="5932308"/>
            <a:ext cx="9913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一般来讲，如果你的集群同时运行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Spark</a:t>
            </a:r>
            <a:r>
              <a:rPr lang="zh-CN" altLang="en-US" dirty="0">
                <a:solidFill>
                  <a:schemeClr val="bg1"/>
                </a:solidFill>
              </a:rPr>
              <a:t>，使用</a:t>
            </a:r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作为资源调度是比较合适的选择。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30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D6076B-E5BD-E24B-9474-209C15691F14}"/>
              </a:ext>
            </a:extLst>
          </p:cNvPr>
          <p:cNvSpPr txBox="1"/>
          <p:nvPr/>
        </p:nvSpPr>
        <p:spPr>
          <a:xfrm>
            <a:off x="3657600" y="5103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Hadoop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5A163D-E8C2-634F-B097-B9F9675ABA3F}"/>
              </a:ext>
            </a:extLst>
          </p:cNvPr>
          <p:cNvSpPr txBox="1"/>
          <p:nvPr/>
        </p:nvSpPr>
        <p:spPr>
          <a:xfrm>
            <a:off x="971596" y="648862"/>
            <a:ext cx="237340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Spark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On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Yarn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A1885C-3417-9D4F-8E6C-5812E7B9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151" y="1598364"/>
            <a:ext cx="6574055" cy="44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33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8D6076B-E5BD-E24B-9474-209C15691F14}"/>
              </a:ext>
            </a:extLst>
          </p:cNvPr>
          <p:cNvSpPr txBox="1"/>
          <p:nvPr/>
        </p:nvSpPr>
        <p:spPr>
          <a:xfrm>
            <a:off x="3657600" y="51036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Hadoop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5A163D-E8C2-634F-B097-B9F9675ABA3F}"/>
              </a:ext>
            </a:extLst>
          </p:cNvPr>
          <p:cNvSpPr txBox="1"/>
          <p:nvPr/>
        </p:nvSpPr>
        <p:spPr>
          <a:xfrm>
            <a:off x="1152032" y="6488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本章小结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C2BFC80-FCBE-2C4A-BEF2-3C7C6A6E02B7}"/>
              </a:ext>
            </a:extLst>
          </p:cNvPr>
          <p:cNvSpPr txBox="1"/>
          <p:nvPr/>
        </p:nvSpPr>
        <p:spPr>
          <a:xfrm>
            <a:off x="1482291" y="1771048"/>
            <a:ext cx="3352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的基本概念和架构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的任务调度和资源管理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Yarn</a:t>
            </a:r>
            <a:r>
              <a:rPr kumimoji="1" lang="zh-CN" altLang="en-US" dirty="0">
                <a:solidFill>
                  <a:schemeClr val="bg1"/>
                </a:solidFill>
              </a:rPr>
              <a:t>与大数据 计算框架</a:t>
            </a:r>
          </a:p>
        </p:txBody>
      </p:sp>
    </p:spTree>
    <p:extLst>
      <p:ext uri="{BB962C8B-B14F-4D97-AF65-F5344CB8AC3E}">
        <p14:creationId xmlns:p14="http://schemas.microsoft.com/office/powerpoint/2010/main" val="4133179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什么是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C2C50C1-D314-DC4C-BE06-3EDFA99E98C0}"/>
              </a:ext>
            </a:extLst>
          </p:cNvPr>
          <p:cNvSpPr txBox="1"/>
          <p:nvPr/>
        </p:nvSpPr>
        <p:spPr>
          <a:xfrm>
            <a:off x="1469570" y="1513506"/>
            <a:ext cx="8833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登录</a:t>
            </a:r>
            <a:r>
              <a:rPr lang="en-US" altLang="zh-CN" sz="2000" dirty="0">
                <a:solidFill>
                  <a:schemeClr val="bg1"/>
                </a:solidFill>
              </a:rPr>
              <a:t>{host}:8088 </a:t>
            </a:r>
            <a:r>
              <a:rPr lang="zh-CN" altLang="en-US" sz="2000" dirty="0">
                <a:solidFill>
                  <a:schemeClr val="bg1"/>
                </a:solidFill>
              </a:rPr>
              <a:t>我们看到</a:t>
            </a:r>
            <a:r>
              <a:rPr lang="en-US" altLang="zh-CN" sz="2000" dirty="0">
                <a:solidFill>
                  <a:schemeClr val="bg1"/>
                </a:solidFill>
              </a:rPr>
              <a:t>web</a:t>
            </a:r>
            <a:r>
              <a:rPr lang="zh-CN" altLang="en-US" sz="2000" dirty="0">
                <a:solidFill>
                  <a:schemeClr val="bg1"/>
                </a:solidFill>
              </a:rPr>
              <a:t>页面</a:t>
            </a:r>
            <a:r>
              <a:rPr lang="zh-CN" altLang="zh-CN" sz="2000" dirty="0">
                <a:solidFill>
                  <a:schemeClr val="bg1"/>
                </a:solidFill>
              </a:rPr>
              <a:t>显示</a:t>
            </a:r>
            <a:r>
              <a:rPr lang="en-US" altLang="zh-CN" sz="2000" dirty="0">
                <a:solidFill>
                  <a:schemeClr val="bg1"/>
                </a:solidFill>
              </a:rPr>
              <a:t>Yarn </a:t>
            </a:r>
            <a:r>
              <a:rPr lang="en-US" altLang="zh-CN" sz="2000" dirty="0" err="1">
                <a:solidFill>
                  <a:schemeClr val="bg1"/>
                </a:solidFill>
              </a:rPr>
              <a:t>ResourceManager</a:t>
            </a:r>
            <a:r>
              <a:rPr lang="zh-CN" altLang="zh-CN" sz="2000" dirty="0">
                <a:solidFill>
                  <a:schemeClr val="bg1"/>
                </a:solidFill>
              </a:rPr>
              <a:t>。</a:t>
            </a:r>
          </a:p>
          <a:p>
            <a:endParaRPr lang="zh-CN" altLang="en-US" dirty="0">
              <a:solidFill>
                <a:schemeClr val="bg1"/>
              </a:solidFill>
            </a:endParaRP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F1FC3C-3BB6-4840-B804-C743B66D5A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923" y="2237016"/>
            <a:ext cx="9781721" cy="3788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0316286"/>
      </p:ext>
    </p:extLst>
  </p:cSld>
  <p:clrMapOvr>
    <a:masterClrMapping/>
  </p:clrMapOvr>
  <p:transition spd="med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什么是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C2C50C1-D314-DC4C-BE06-3EDFA99E98C0}"/>
              </a:ext>
            </a:extLst>
          </p:cNvPr>
          <p:cNvSpPr txBox="1"/>
          <p:nvPr/>
        </p:nvSpPr>
        <p:spPr>
          <a:xfrm>
            <a:off x="1408819" y="1482019"/>
            <a:ext cx="8833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dirty="0">
                <a:solidFill>
                  <a:schemeClr val="bg1"/>
                </a:solidFill>
              </a:rPr>
              <a:t>下图显示了集群中的资源队列，以及处于运行状态下的应用程序。除此之外，还可以在此处查看和监视运行中的各项任务。</a:t>
            </a:r>
          </a:p>
          <a:p>
            <a:endParaRPr lang="zh-CN" altLang="en-US" sz="2000" dirty="0">
              <a:solidFill>
                <a:schemeClr val="bg1"/>
              </a:solidFill>
            </a:endParaRPr>
          </a:p>
          <a:p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3AF86EB-2083-A44E-B426-7B21666EA3D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2287722"/>
            <a:ext cx="9912350" cy="4194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246066"/>
      </p:ext>
    </p:extLst>
  </p:cSld>
  <p:clrMapOvr>
    <a:masterClrMapping/>
  </p:clrMapOvr>
  <p:transition spd="med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框架产生的原因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5F240A-90DF-0D46-A0F6-808339852D62}"/>
              </a:ext>
            </a:extLst>
          </p:cNvPr>
          <p:cNvSpPr txBox="1"/>
          <p:nvPr/>
        </p:nvSpPr>
        <p:spPr>
          <a:xfrm>
            <a:off x="1141886" y="1957311"/>
            <a:ext cx="923361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Hadoop</a:t>
            </a:r>
            <a:r>
              <a:rPr kumimoji="1" lang="zh-CN" altLang="en-US" sz="2400" dirty="0">
                <a:solidFill>
                  <a:schemeClr val="bg1"/>
                </a:solidFill>
              </a:rPr>
              <a:t> 的三大核心组件：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HDFS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MapReduce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Yarn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为什么要产生</a:t>
            </a:r>
            <a:r>
              <a:rPr lang="en-US" altLang="zh-CN" sz="2400" dirty="0">
                <a:solidFill>
                  <a:schemeClr val="bg1"/>
                </a:solidFill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</a:rPr>
              <a:t>这个框架呢？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MapReduce</a:t>
            </a:r>
            <a:r>
              <a:rPr lang="zh-CN" altLang="en-US" sz="2400" dirty="0">
                <a:solidFill>
                  <a:schemeClr val="bg1"/>
                </a:solidFill>
              </a:rPr>
              <a:t>本身不能完成这些相关的任务调度和资源管理工作吗？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组件不同，分工不同。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基于</a:t>
            </a:r>
            <a:r>
              <a:rPr lang="en-US" altLang="zh-CN" sz="2400" dirty="0">
                <a:solidFill>
                  <a:schemeClr val="bg1"/>
                </a:solidFill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</a:rPr>
              <a:t> 的</a:t>
            </a:r>
            <a:r>
              <a:rPr lang="en-US" altLang="zh-CN" sz="2400" dirty="0">
                <a:solidFill>
                  <a:schemeClr val="bg1"/>
                </a:solidFill>
              </a:rPr>
              <a:t>MapReduce</a:t>
            </a:r>
            <a:r>
              <a:rPr lang="zh-CN" altLang="en-US" sz="2400" dirty="0">
                <a:solidFill>
                  <a:schemeClr val="bg1"/>
                </a:solidFill>
              </a:rPr>
              <a:t>更高效。</a:t>
            </a:r>
          </a:p>
          <a:p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91641"/>
      </p:ext>
    </p:extLst>
  </p:cSld>
  <p:clrMapOvr>
    <a:masterClrMapping/>
  </p:clrMapOvr>
  <p:transition spd="med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Yarn</a:t>
              </a:r>
              <a:r>
                <a:rPr lang="zh-CN" altLang="en-US" sz="2400" b="1" dirty="0">
                  <a:solidFill>
                    <a:schemeClr val="bg1"/>
                  </a:solidFill>
                </a:rPr>
                <a:t>的产生背景</a:t>
              </a:r>
              <a:endParaRPr lang="zh-CN" altLang="en-US" sz="2400" b="1" dirty="0">
                <a:solidFill>
                  <a:schemeClr val="bg1"/>
                </a:solidFill>
                <a:effectLst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33D1B0C-C072-B440-A2FE-0DB4ADC138CA}"/>
              </a:ext>
            </a:extLst>
          </p:cNvPr>
          <p:cNvSpPr txBox="1"/>
          <p:nvPr/>
        </p:nvSpPr>
        <p:spPr>
          <a:xfrm>
            <a:off x="555171" y="2041072"/>
            <a:ext cx="110418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</a:rPr>
              <a:t>Yet Another Resource Manager</a:t>
            </a:r>
            <a:r>
              <a:rPr lang="zh-CN" altLang="en-US" sz="2400" dirty="0">
                <a:solidFill>
                  <a:schemeClr val="bg1"/>
                </a:solidFill>
              </a:rPr>
              <a:t>）产生背景</a:t>
            </a:r>
            <a:r>
              <a:rPr lang="en-US" altLang="zh-CN" sz="2400" dirty="0">
                <a:solidFill>
                  <a:schemeClr val="bg1"/>
                </a:solidFill>
              </a:rPr>
              <a:t>—</a:t>
            </a:r>
            <a:r>
              <a:rPr lang="zh-CN" altLang="en-US" sz="2400" dirty="0">
                <a:solidFill>
                  <a:schemeClr val="bg1"/>
                </a:solidFill>
              </a:rPr>
              <a:t>运维成本与数据共享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运维成本 如果采用“一个框架一个集群”的模式，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则可能需 要多个管理员管理这些集群，进而增加运维成本，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而共享模式通常需要少数管理员即可完成多个框架的统一管理。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 数据共享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随着数据量的暴增，跨集群间的数据移动不仅需花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费更长的时间，且硬件成本也会大大增加，而共享</a:t>
            </a:r>
          </a:p>
          <a:p>
            <a:r>
              <a:rPr lang="zh-CN" altLang="en-US" sz="2400" dirty="0">
                <a:solidFill>
                  <a:schemeClr val="bg1"/>
                </a:solidFill>
              </a:rPr>
              <a:t>集群模式可让多种框架共享数据和硬件资源，将大 大减小数据移动带来的成本。</a:t>
            </a:r>
            <a:endParaRPr lang="zh-CN" altLang="en-US" sz="24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2975935"/>
      </p:ext>
    </p:extLst>
  </p:cSld>
  <p:clrMapOvr>
    <a:masterClrMapping/>
  </p:clrMapOvr>
  <p:transition spd="med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Hadoop1.0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的架构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B5E96BD-928C-5E4D-838C-7944CC7F9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50" y="1845563"/>
            <a:ext cx="6842234" cy="424585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5AECF6-ACCE-CE42-A80A-93923B65A0F2}"/>
              </a:ext>
            </a:extLst>
          </p:cNvPr>
          <p:cNvSpPr txBox="1"/>
          <p:nvPr/>
        </p:nvSpPr>
        <p:spPr>
          <a:xfrm>
            <a:off x="7574955" y="1845563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JobTracker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负责资源管理和作业调度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TaskTracker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定期向 </a:t>
            </a:r>
            <a:r>
              <a:rPr lang="en-US" altLang="zh-CN" dirty="0" err="1">
                <a:solidFill>
                  <a:schemeClr val="bg1"/>
                </a:solidFill>
              </a:rPr>
              <a:t>JobTracker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汇报本节点的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健康状况、资源使用情况以及作业执行情况。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D25522-3454-7749-A152-422CC5182F21}"/>
              </a:ext>
            </a:extLst>
          </p:cNvPr>
          <p:cNvSpPr txBox="1"/>
          <p:nvPr/>
        </p:nvSpPr>
        <p:spPr>
          <a:xfrm>
            <a:off x="7574955" y="4392385"/>
            <a:ext cx="43218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问题：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只有一个 </a:t>
            </a:r>
            <a:r>
              <a:rPr lang="en-US" altLang="zh-CN" dirty="0" err="1">
                <a:solidFill>
                  <a:schemeClr val="bg1"/>
                </a:solidFill>
              </a:rPr>
              <a:t>JobTracker</a:t>
            </a:r>
            <a:r>
              <a:rPr lang="zh-CN" altLang="en-US" dirty="0">
                <a:solidFill>
                  <a:schemeClr val="bg1"/>
                </a:solidFill>
              </a:rPr>
              <a:t>，存在单点故障。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JobTracker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节点压力大，资源开销大。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3.</a:t>
            </a:r>
            <a:r>
              <a:rPr kumimoji="1" lang="zh-CN" altLang="en-US" dirty="0">
                <a:solidFill>
                  <a:schemeClr val="bg1"/>
                </a:solidFill>
              </a:rPr>
              <a:t> 容易内存溢出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4.</a:t>
            </a:r>
            <a:r>
              <a:rPr kumimoji="1" lang="zh-CN" altLang="en-US" dirty="0">
                <a:solidFill>
                  <a:schemeClr val="bg1"/>
                </a:solidFill>
              </a:rPr>
              <a:t> 资源划分不合理</a:t>
            </a:r>
          </a:p>
        </p:txBody>
      </p:sp>
    </p:spTree>
    <p:extLst>
      <p:ext uri="{BB962C8B-B14F-4D97-AF65-F5344CB8AC3E}">
        <p14:creationId xmlns:p14="http://schemas.microsoft.com/office/powerpoint/2010/main" val="394742990"/>
      </p:ext>
    </p:extLst>
  </p:cSld>
  <p:clrMapOvr>
    <a:masterClrMapping/>
  </p:clrMapOvr>
  <p:transition spd="med" advClick="0" advTm="1000">
    <p:fade/>
  </p:transition>
</p:sld>
</file>

<file path=ppt/theme/theme1.xml><?xml version="1.0" encoding="utf-8"?>
<a:theme xmlns:a="http://schemas.openxmlformats.org/drawingml/2006/main" name="hadoop-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-ppt" id="{E1A72254-C7BD-9B43-9E63-01D93D64C703}" vid="{758548D3-B0E5-9941-B399-0CA94C0815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hadoop-ppt</Template>
  <TotalTime>3623</TotalTime>
  <Words>2171</Words>
  <Application>Microsoft Macintosh PowerPoint</Application>
  <PresentationFormat>宽屏</PresentationFormat>
  <Paragraphs>348</Paragraphs>
  <Slides>47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微软雅黑</vt:lpstr>
      <vt:lpstr>Lato</vt:lpstr>
      <vt:lpstr>Arial</vt:lpstr>
      <vt:lpstr>Calibri</vt:lpstr>
      <vt:lpstr>Wingdings</vt:lpstr>
      <vt:lpstr>hadoop-ppt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HDFS分布式文件系统</dc:title>
  <dc:creator>yeziapp</dc:creator>
  <cp:lastModifiedBy>yeziapp</cp:lastModifiedBy>
  <cp:revision>272</cp:revision>
  <dcterms:created xsi:type="dcterms:W3CDTF">2019-09-07T13:37:53Z</dcterms:created>
  <dcterms:modified xsi:type="dcterms:W3CDTF">2020-01-04T16:06:21Z</dcterms:modified>
</cp:coreProperties>
</file>